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FFCC"/>
    <a:srgbClr val="CCFF66"/>
    <a:srgbClr val="99FF3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2607047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3331-6FEC-4AFB-8A63-79D8772CF3D2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5F0F-1ED3-4AB8-9075-D37D92109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D879-EA66-40C7-B171-179E4EA66C5C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DA49-CEED-4EAD-B4D6-1ABC8679E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0441-96A2-4FB4-8867-233D3CF2A761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D78B3-C886-4891-9E1D-158CD1A01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15046-592A-478B-928E-A6DBD75D792A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3579-CDF4-4595-AFFB-4B5BA528B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8143" cy="49685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467544" y="1771600"/>
            <a:ext cx="8207375" cy="48977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F079-4C50-4037-9682-0495B4EC42DB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D5B9-B49D-40DA-AFAA-7F7F7D989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899F1-5433-4C7D-9C27-43784639FE19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8024-812F-441B-A41D-8EFBA64FC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B2A1-C48E-4986-A500-94B8B23C829F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13F6-7CA9-4631-81C6-0B8628568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C331-F48E-4AEE-A787-6E6E70550D4A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470D-2B0E-4983-85CE-E80EFE1FA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EF02-831F-4D64-908B-6057DEC9EB46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6416-D1A3-45B7-BB23-21785B46F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2BFF-2279-4842-AFEB-251CB0AF0213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85F6-44C1-4493-8EC9-58DE2C103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F7735-CA79-45CF-A9AA-86443DBE06F3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1743E4-C3FF-4533-A7E4-5327666F6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ransition spd="slow" advTm="8455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соответствии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ФГОС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44371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«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Рысаковский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детский сад «Малютка»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старший воспитатель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Пасечникова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Наталья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Брониславовна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93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99792" y="0"/>
            <a:ext cx="4032448" cy="191683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ФГОС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К  РАЗВИВАЮЩЕЙ ПРЕДМЕТНО-ПРОСТРАНСТВЕННОЙ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СРЕДЕ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130019" y="1970539"/>
            <a:ext cx="3160946" cy="1446445"/>
          </a:xfrm>
          <a:custGeom>
            <a:avLst/>
            <a:gdLst>
              <a:gd name="connsiteX0" fmla="*/ 0 w 3160946"/>
              <a:gd name="connsiteY0" fmla="*/ 723223 h 1446445"/>
              <a:gd name="connsiteX1" fmla="*/ 1580473 w 3160946"/>
              <a:gd name="connsiteY1" fmla="*/ 0 h 1446445"/>
              <a:gd name="connsiteX2" fmla="*/ 3160946 w 3160946"/>
              <a:gd name="connsiteY2" fmla="*/ 723223 h 1446445"/>
              <a:gd name="connsiteX3" fmla="*/ 1580473 w 3160946"/>
              <a:gd name="connsiteY3" fmla="*/ 1446446 h 1446445"/>
              <a:gd name="connsiteX4" fmla="*/ 0 w 3160946"/>
              <a:gd name="connsiteY4" fmla="*/ 723223 h 14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0946" h="1446445">
                <a:moveTo>
                  <a:pt x="0" y="723223"/>
                </a:moveTo>
                <a:cubicBezTo>
                  <a:pt x="0" y="323798"/>
                  <a:pt x="707602" y="0"/>
                  <a:pt x="1580473" y="0"/>
                </a:cubicBezTo>
                <a:cubicBezTo>
                  <a:pt x="2453344" y="0"/>
                  <a:pt x="3160946" y="323798"/>
                  <a:pt x="3160946" y="723223"/>
                </a:cubicBezTo>
                <a:cubicBezTo>
                  <a:pt x="3160946" y="1122648"/>
                  <a:pt x="2453344" y="1446446"/>
                  <a:pt x="1580473" y="1446446"/>
                </a:cubicBezTo>
                <a:cubicBezTo>
                  <a:pt x="707602" y="1446446"/>
                  <a:pt x="0" y="1122648"/>
                  <a:pt x="0" y="72322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690" tIns="229607" rIns="480690" bIns="229607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ДОСТУПНОСТЬ СРЕДЫ</a:t>
            </a:r>
            <a:endPara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2987824" y="3212976"/>
            <a:ext cx="3057109" cy="1405002"/>
          </a:xfrm>
          <a:custGeom>
            <a:avLst/>
            <a:gdLst>
              <a:gd name="connsiteX0" fmla="*/ 0 w 3057109"/>
              <a:gd name="connsiteY0" fmla="*/ 702501 h 1405002"/>
              <a:gd name="connsiteX1" fmla="*/ 1528555 w 3057109"/>
              <a:gd name="connsiteY1" fmla="*/ 0 h 1405002"/>
              <a:gd name="connsiteX2" fmla="*/ 3057110 w 3057109"/>
              <a:gd name="connsiteY2" fmla="*/ 702501 h 1405002"/>
              <a:gd name="connsiteX3" fmla="*/ 1528555 w 3057109"/>
              <a:gd name="connsiteY3" fmla="*/ 1405002 h 1405002"/>
              <a:gd name="connsiteX4" fmla="*/ 0 w 3057109"/>
              <a:gd name="connsiteY4" fmla="*/ 702501 h 140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109" h="1405002">
                <a:moveTo>
                  <a:pt x="0" y="702501"/>
                </a:moveTo>
                <a:cubicBezTo>
                  <a:pt x="0" y="314520"/>
                  <a:pt x="684357" y="0"/>
                  <a:pt x="1528555" y="0"/>
                </a:cubicBezTo>
                <a:cubicBezTo>
                  <a:pt x="2372753" y="0"/>
                  <a:pt x="3057110" y="314520"/>
                  <a:pt x="3057110" y="702501"/>
                </a:cubicBezTo>
                <a:cubicBezTo>
                  <a:pt x="3057110" y="1090482"/>
                  <a:pt x="2372753" y="1405002"/>
                  <a:pt x="1528555" y="1405002"/>
                </a:cubicBezTo>
                <a:cubicBezTo>
                  <a:pt x="684357" y="1405002"/>
                  <a:pt x="0" y="1090482"/>
                  <a:pt x="0" y="70250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5483" tIns="223538" rIns="465483" bIns="22353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ВАРИАТИВНОСТЬ СРЕДЫ</a:t>
            </a:r>
            <a:endPara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251520" y="4653136"/>
            <a:ext cx="3744416" cy="1509188"/>
          </a:xfrm>
          <a:custGeom>
            <a:avLst/>
            <a:gdLst>
              <a:gd name="connsiteX0" fmla="*/ 0 w 3270700"/>
              <a:gd name="connsiteY0" fmla="*/ 754594 h 1509188"/>
              <a:gd name="connsiteX1" fmla="*/ 1635350 w 3270700"/>
              <a:gd name="connsiteY1" fmla="*/ 0 h 1509188"/>
              <a:gd name="connsiteX2" fmla="*/ 3270700 w 3270700"/>
              <a:gd name="connsiteY2" fmla="*/ 754594 h 1509188"/>
              <a:gd name="connsiteX3" fmla="*/ 1635350 w 3270700"/>
              <a:gd name="connsiteY3" fmla="*/ 1509188 h 1509188"/>
              <a:gd name="connsiteX4" fmla="*/ 0 w 3270700"/>
              <a:gd name="connsiteY4" fmla="*/ 754594 h 150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700" h="1509188">
                <a:moveTo>
                  <a:pt x="0" y="754594"/>
                </a:moveTo>
                <a:cubicBezTo>
                  <a:pt x="0" y="337843"/>
                  <a:pt x="732171" y="0"/>
                  <a:pt x="1635350" y="0"/>
                </a:cubicBezTo>
                <a:cubicBezTo>
                  <a:pt x="2538529" y="0"/>
                  <a:pt x="3270700" y="337843"/>
                  <a:pt x="3270700" y="754594"/>
                </a:cubicBezTo>
                <a:cubicBezTo>
                  <a:pt x="3270700" y="1171345"/>
                  <a:pt x="2538529" y="1509188"/>
                  <a:pt x="1635350" y="1509188"/>
                </a:cubicBezTo>
                <a:cubicBezTo>
                  <a:pt x="732171" y="1509188"/>
                  <a:pt x="0" y="1171345"/>
                  <a:pt x="0" y="75459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6763" tIns="238795" rIns="496763" bIns="238795" numCol="1" spcCol="1270" anchor="ctr" anchorCtr="0">
            <a:noAutofit/>
          </a:bodyPr>
          <a:lstStyle/>
          <a:p>
            <a:pPr lvl="0" algn="ctr" defTabSz="622300" rt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ПОЛИФУНКЦИОНАЛЬНОСТЬ МАТЕРИАЛОВ</a:t>
            </a:r>
            <a:endPara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868144" y="1844824"/>
            <a:ext cx="3092698" cy="1402379"/>
          </a:xfrm>
          <a:custGeom>
            <a:avLst/>
            <a:gdLst>
              <a:gd name="connsiteX0" fmla="*/ 0 w 3092698"/>
              <a:gd name="connsiteY0" fmla="*/ 701190 h 1402379"/>
              <a:gd name="connsiteX1" fmla="*/ 1546349 w 3092698"/>
              <a:gd name="connsiteY1" fmla="*/ 0 h 1402379"/>
              <a:gd name="connsiteX2" fmla="*/ 3092698 w 3092698"/>
              <a:gd name="connsiteY2" fmla="*/ 701190 h 1402379"/>
              <a:gd name="connsiteX3" fmla="*/ 1546349 w 3092698"/>
              <a:gd name="connsiteY3" fmla="*/ 1402380 h 1402379"/>
              <a:gd name="connsiteX4" fmla="*/ 0 w 3092698"/>
              <a:gd name="connsiteY4" fmla="*/ 701190 h 140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698" h="1402379">
                <a:moveTo>
                  <a:pt x="0" y="701190"/>
                </a:moveTo>
                <a:cubicBezTo>
                  <a:pt x="0" y="313933"/>
                  <a:pt x="692324" y="0"/>
                  <a:pt x="1546349" y="0"/>
                </a:cubicBezTo>
                <a:cubicBezTo>
                  <a:pt x="2400374" y="0"/>
                  <a:pt x="3092698" y="313933"/>
                  <a:pt x="3092698" y="701190"/>
                </a:cubicBezTo>
                <a:cubicBezTo>
                  <a:pt x="3092698" y="1088447"/>
                  <a:pt x="2400374" y="1402380"/>
                  <a:pt x="1546349" y="1402380"/>
                </a:cubicBezTo>
                <a:cubicBezTo>
                  <a:pt x="692324" y="1402380"/>
                  <a:pt x="0" y="1088447"/>
                  <a:pt x="0" y="70119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0695" tIns="223154" rIns="470695" bIns="223154" numCol="1" spcCol="1270" anchor="ctr" anchorCtr="0">
            <a:noAutofit/>
          </a:bodyPr>
          <a:lstStyle/>
          <a:p>
            <a:pPr lvl="0" algn="ctr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БЕЗОПАСНОСТЬ ПРЕДМЕТНО – ПРОСТРАНСТВЕННОЙ СРЕДЫ</a:t>
            </a:r>
            <a:endPara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724128" y="3933056"/>
            <a:ext cx="3274338" cy="1494808"/>
          </a:xfrm>
          <a:custGeom>
            <a:avLst/>
            <a:gdLst>
              <a:gd name="connsiteX0" fmla="*/ 0 w 3274338"/>
              <a:gd name="connsiteY0" fmla="*/ 747404 h 1494808"/>
              <a:gd name="connsiteX1" fmla="*/ 1637169 w 3274338"/>
              <a:gd name="connsiteY1" fmla="*/ 0 h 1494808"/>
              <a:gd name="connsiteX2" fmla="*/ 3274338 w 3274338"/>
              <a:gd name="connsiteY2" fmla="*/ 747404 h 1494808"/>
              <a:gd name="connsiteX3" fmla="*/ 1637169 w 3274338"/>
              <a:gd name="connsiteY3" fmla="*/ 1494808 h 1494808"/>
              <a:gd name="connsiteX4" fmla="*/ 0 w 3274338"/>
              <a:gd name="connsiteY4" fmla="*/ 747404 h 149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338" h="1494808">
                <a:moveTo>
                  <a:pt x="0" y="747404"/>
                </a:moveTo>
                <a:cubicBezTo>
                  <a:pt x="0" y="334624"/>
                  <a:pt x="732986" y="0"/>
                  <a:pt x="1637169" y="0"/>
                </a:cubicBezTo>
                <a:cubicBezTo>
                  <a:pt x="2541352" y="0"/>
                  <a:pt x="3274338" y="334624"/>
                  <a:pt x="3274338" y="747404"/>
                </a:cubicBezTo>
                <a:cubicBezTo>
                  <a:pt x="3274338" y="1160184"/>
                  <a:pt x="2541352" y="1494808"/>
                  <a:pt x="1637169" y="1494808"/>
                </a:cubicBezTo>
                <a:cubicBezTo>
                  <a:pt x="732986" y="1494808"/>
                  <a:pt x="0" y="1160184"/>
                  <a:pt x="0" y="74740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296" tIns="236690" rIns="497296" bIns="236690" numCol="1" spcCol="1270" anchor="ctr" anchorCtr="0">
            <a:noAutofit/>
          </a:bodyPr>
          <a:lstStyle/>
          <a:p>
            <a:pPr lvl="0" algn="ctr" defTabSz="622300" rt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sz="1400" b="1" i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ПРОСТРАНСТВА</a:t>
            </a:r>
            <a:endParaRPr lang="ru-RU" sz="1400" b="1" i="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27786" y="1636118"/>
            <a:ext cx="662544" cy="49673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339752" y="1844824"/>
            <a:ext cx="1584176" cy="280831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45940" y="1934304"/>
            <a:ext cx="26060" cy="127867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92080" y="1844824"/>
            <a:ext cx="1368152" cy="21602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41702" y="1636118"/>
            <a:ext cx="374514" cy="35272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845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8200280"/>
              </p:ext>
            </p:extLst>
          </p:nvPr>
        </p:nvGraphicFramePr>
        <p:xfrm>
          <a:off x="1475656" y="1268760"/>
          <a:ext cx="5904656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509"/>
                <a:gridCol w="2787147"/>
              </a:tblGrid>
              <a:tr h="3995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Младший возраст</a:t>
                      </a:r>
                      <a:endParaRPr lang="ru-RU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возраст</a:t>
                      </a:r>
                      <a:endParaRPr lang="ru-RU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713050">
                <a:tc>
                  <a:txBody>
                    <a:bodyPr/>
                    <a:lstStyle/>
                    <a:p>
                      <a:endParaRPr lang="ru-RU" sz="20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Уголок игры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Уголок строительства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Физкультурный уголок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Уголок настольных игр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(сенсорный)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Книжный уголок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Уголок рисования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Уголок природы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сюжетно-ролевый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строительства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Физкультурно-оздоровительный центр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настольно-печатных игр и математики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литературы и обучения грамоте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искусства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детского экспериментирования</a:t>
                      </a:r>
                      <a:endParaRPr lang="ru-RU" sz="20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260648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и развивающие центры (уголки)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6095" y="188640"/>
            <a:ext cx="3533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творчества</a:t>
            </a:r>
          </a:p>
        </p:txBody>
      </p:sp>
      <p:pic>
        <p:nvPicPr>
          <p:cNvPr id="3" name="Рисунок 2" descr="DSCN4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692695"/>
            <a:ext cx="4104456" cy="307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4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692696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48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617640"/>
            <a:ext cx="475252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455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16632"/>
            <a:ext cx="3476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природы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4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36912"/>
            <a:ext cx="470452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4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1498" y="908720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455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сенсорики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4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80728"/>
            <a:ext cx="6216691" cy="4662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455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6632"/>
            <a:ext cx="4623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Музыкальный центр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4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08720"/>
            <a:ext cx="6372200" cy="477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455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161" y="260648"/>
            <a:ext cx="7745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патриотического воспитания</a:t>
            </a:r>
          </a:p>
        </p:txBody>
      </p:sp>
      <p:pic>
        <p:nvPicPr>
          <p:cNvPr id="3" name="Рисунок 2" descr="DSCN4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08720"/>
            <a:ext cx="6408712" cy="480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455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4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580412"/>
            <a:ext cx="5184576" cy="327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4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764704"/>
            <a:ext cx="3701920" cy="277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48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76470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76165" y="188640"/>
            <a:ext cx="6287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экспериментирования</a:t>
            </a:r>
          </a:p>
        </p:txBody>
      </p:sp>
    </p:spTree>
  </p:cSld>
  <p:clrMapOvr>
    <a:masterClrMapping/>
  </p:clrMapOvr>
  <p:transition spd="slow" advTm="8455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Игровой центр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4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4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76672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455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037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Развивающий центр по ПДД и ППБ: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4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861048"/>
            <a:ext cx="4680520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4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692696"/>
            <a:ext cx="4200467" cy="315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4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6003" y="692696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455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31640" y="1340768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Развивающая среда – система материальных объектов деятельности ребенка, функционально моделирующая содержание развития его духовного и физического облика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Tm="22433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4241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центр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4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4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08720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455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театра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ряженья </a:t>
            </a:r>
          </a:p>
        </p:txBody>
      </p:sp>
      <p:pic>
        <p:nvPicPr>
          <p:cNvPr id="3" name="Рисунок 2" descr="DSCN48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708920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4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83671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455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Предметная среда оказывает на ребенка определенное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воздействие уже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первых минут его жизни.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Важно, чтобы она стала развивающей, т.е. 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обеспечивала формирование активной 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ребенка в деятельности. Она создает 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ребенка 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творческого, познавательного, эстетического развития.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правильной организации предметно-развивающей среды 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чувствует 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уверенность в себе, стимулирует проявления самостоятельности, творчества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164288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455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7560840" cy="567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455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280920" cy="6563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организации предметно – развивающей среды в дошкольном учреждении важнейшим условием является учет возрастных особенностей и потребностей детей, которые имеют свои отличительные признаки.</a:t>
            </a:r>
          </a:p>
          <a:p>
            <a:pPr>
              <a:lnSpc>
                <a:spcPct val="11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детей </a:t>
            </a:r>
            <a:r>
              <a:rPr lang="ru-RU" alt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третьего года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жизни является свободное и большое пространство, где они могут быть в активном движении – лазании, катании. </a:t>
            </a:r>
          </a:p>
          <a:p>
            <a:pPr>
              <a:lnSpc>
                <a:spcPct val="11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четвертом году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жизни ребенку необходим развернутый центр сюжетно-ролевых игр с яркими особенностями атрибутов, дети стремятся быть похожими на взрослых, быть такими же важными и большими.</a:t>
            </a:r>
          </a:p>
          <a:p>
            <a:pPr>
              <a:lnSpc>
                <a:spcPct val="11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среднем- старшем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дошкольном возрасте проявляется потребность в игре со сверстниками, создавать свой мир игры. Кроме того в предметно-развивающей среде должно учитываться формирование психологических новообразований в разные годы жизни. </a:t>
            </a:r>
            <a:endParaRPr lang="ru-RU" alt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99288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важным условием является </a:t>
            </a:r>
            <a:r>
              <a:rPr lang="ru-RU" alt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многофункциональность 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предметно-развивающей 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всех возрастных группах должно быть уютное место для игры и отдыха детей.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этом содержание предметно-развивающей среды 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 периодически 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обогащаться с ориентацией на поддержание 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интереса ребенка 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предметно-развивающей среде. Так же в каждой группе должны быть созданы </a:t>
            </a:r>
            <a:r>
              <a:rPr lang="ru-RU" altLang="ru-RU" sz="2400" u="sng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специальные зоны для самостоятельного активного целенаправленного действия ребенка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 всех видах деятельности, содержащие разнообразные материалы для развивающих игр и занятий детей групповых помещений должно отвечать возрастным особенностям и потребностям детей, иметь отличительные признаки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128792" cy="57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Созданная эстетическая среда вызывает у детей чувство радости,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 положительное отношение к детскому саду, желание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посещать его, обогащает новыми впечатлениями и знаниями, побуждает к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активной творческой деятельности, способствует интеллектуальному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детей дошкольного возраста.(В.В.Давыдов, </a:t>
            </a:r>
            <a:r>
              <a:rPr lang="ru-RU" altLang="ru-RU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Л.В.Занков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А.Н.Леонтьев, </a:t>
            </a:r>
            <a:r>
              <a:rPr lang="ru-RU" altLang="ru-RU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Д.Б.Эльконин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alt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среды в развитии детей</a:t>
            </a:r>
          </a:p>
          <a:p>
            <a:pPr algn="ctr">
              <a:buFontTx/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прослеживается на примере ее основных функций: </a:t>
            </a:r>
            <a:endParaRPr lang="ru-RU" alt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alt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alt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организующей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alt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воспитательной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alt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развивающей </a:t>
            </a:r>
            <a:endParaRPr lang="ru-RU" altLang="ru-RU" sz="3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организующей функции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предложить ребенку всевозможный</a:t>
            </a:r>
          </a:p>
          <a:p>
            <a:pPr algn="ctr"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для его активного участия в разных видах деятельности. В</a:t>
            </a:r>
          </a:p>
          <a:p>
            <a:pPr algn="ctr"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определенном смысле содержание и вид развивающей среды служат</a:t>
            </a:r>
          </a:p>
          <a:p>
            <a:pPr algn="ctr"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толчком для выбора дошкольником того вида самостоятельной</a:t>
            </a:r>
          </a:p>
          <a:p>
            <a:pPr algn="ctr"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деятельности, который будет отвечать его предпочтениям,</a:t>
            </a:r>
          </a:p>
          <a:p>
            <a:pPr algn="ctr">
              <a:buFontTx/>
              <a:buNone/>
            </a:pPr>
            <a:r>
              <a:rPr lang="ru-RU" altLang="ru-RU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потребностямили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формировать интересы. </a:t>
            </a:r>
            <a:endParaRPr lang="ru-RU" alt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6632"/>
            <a:ext cx="7416824" cy="651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развивающей предметно-пространственной среде.</a:t>
            </a:r>
          </a:p>
          <a:p>
            <a:pPr>
              <a:lnSpc>
                <a:spcPct val="12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altLang="ru-RU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 обеспечивает максимальную реализацию образовательного потенциала пространства Организации, Группы, а также территории, прилегающей к Организации или находящейся на небольшом удалении, приспособленной для реализации Программы (далее - участок),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развития.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</p:txBody>
      </p:sp>
    </p:spTree>
  </p:cSld>
  <p:clrMapOvr>
    <a:masterClrMapping/>
  </p:clrMapOvr>
  <p:transition spd="slow" advTm="6131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endParaRPr lang="ru-RU" alt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формировании предметно-развивающей среды необходимо: </a:t>
            </a:r>
          </a:p>
          <a:p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избавляться от загромождения пространства </a:t>
            </a:r>
            <a:r>
              <a:rPr lang="ru-RU" altLang="ru-RU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малофункциональными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несочетаемыми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 с другом предметами; </a:t>
            </a:r>
          </a:p>
          <a:p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создать для ребенка три предметных пространства, отвечающих масштабам действий его рук (масштаб "глаз – рука"), роста и предметного мира взрослых (Г.Н. Любимова, С.Л. Новоселова); </a:t>
            </a:r>
          </a:p>
          <a:p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исходить из эргономических требований к жизнедеятельности: антропометрических, физиологических и психологических особенностей обитателя этой среды. </a:t>
            </a:r>
            <a:endParaRPr lang="ru-RU" alt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</a:t>
            </a:r>
            <a:r>
              <a:rPr lang="ru-RU" alt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воспитательной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функцией наполнение и построение развивающей среды должны быть ориентированы на создание ситуаций, когда дети стоят перед нравственным выбором: уступить или взять себе, поделиться или действовать самому, предложить помощь или пройти мимо проблем сверстника. Среда является центром, 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зарождается 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для сотрудничества, положительных взаимоотношений, организованного поведения, бережного отношения. </a:t>
            </a:r>
          </a:p>
          <a:p>
            <a:pPr>
              <a:lnSpc>
                <a:spcPct val="150000"/>
              </a:lnSpc>
            </a:pPr>
            <a:r>
              <a:rPr lang="ru-RU" alt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функция предполагает, что содержание среды каждой деятельности должно соответствовать "зоне актуального развития" самого слабого и находиться в "зоне ближайшего развития" самого сильного в группе ребенка. 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Успехов в работе!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D:\Людмила\ДЛЯ САЙТА\АНИМАЦИЯ\1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71191"/>
            <a:ext cx="4248472" cy="338680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455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60648"/>
            <a:ext cx="7776864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должна обеспечивать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уединения.</a:t>
            </a:r>
          </a:p>
          <a:p>
            <a:pPr>
              <a:lnSpc>
                <a:spcPct val="12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Развивающая предметно-пространственная среда должна обеспечивать: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реализацию различных образовательных программ;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организации инклюзивного образования - необходимые для него условия;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 национально-культурных, климатических условий, в которых осуществляется образовательная деятельность; 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 возрастных особенностей детей.</a:t>
            </a:r>
            <a:endParaRPr lang="ru-RU" alt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6318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947"/>
            <a:ext cx="8280920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безопасной.</a:t>
            </a:r>
          </a:p>
          <a:p>
            <a:pPr>
              <a:lnSpc>
                <a:spcPct val="13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alt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Насыщенность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среды должна соответствовать возрастным возможностям детей и содержанию Программы.</a:t>
            </a:r>
          </a:p>
          <a:p>
            <a:pPr>
              <a:lnSpc>
                <a:spcPct val="13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пространство должно быть оснащено средствами обучения и воспитания (в том числе техническими), соответствующими материалами, в том числе расходным игровым, спортивным, оздоровительным оборудованием, инвентарем (в соответствии со спецификой Программы).</a:t>
            </a:r>
            <a:endParaRPr lang="ru-RU" alt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пространства и разнообразие материалов, оборудования и инвентаря (в здании и на участке) должны обеспечивать: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игровую, познавательную, исследовательскую и творческую активность всех воспитанников, экспериментирование с доступными детям материалами (в том числе с песком и водой);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двигательную активность, в том числе развитие крупной и мелкой моторики, участие в подвижных играх и соревнованиях;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эмоциональное благополучие детей во взаимодействии с предметно-пространственным окружением;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самовыражения детей.</a:t>
            </a:r>
          </a:p>
          <a:p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младенческого и раннего возраста образовательное пространство должно предоставлять необходимые и достаточные возможности для движения, предметной и игровой деятельности с разными материалами.</a:t>
            </a:r>
            <a:endParaRPr lang="ru-RU" alt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136904" cy="575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altLang="ru-RU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пространства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детей;</a:t>
            </a:r>
          </a:p>
          <a:p>
            <a:pPr>
              <a:lnSpc>
                <a:spcPct val="11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altLang="ru-RU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материалов предполагает: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разнообразного использования различных составляющих предметной среды, например, детской мебели, матов, мягких модулей, ширм и т.д.; 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в Организации или Группе полифункциональных (не обладающих жестко закрепленным способом употребления) предметов, в том числе природных материалов, пригодных для использования в разных видах детской активности (в том числе в качестве предметов-заместителей в детской игре).</a:t>
            </a:r>
            <a:endParaRPr lang="ru-RU" alt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alt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Вариативность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среды предполагает: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в Организации или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 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alt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Доступность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среды предполагает: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доступность для воспитанников, в том числе детей с ограниченными возможностями здоровья и детей-инвалидов, всех помещений, где осуществляется образовательная деятельность;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свободный доступ детей, в том числе детей с ограниченными возможностями здоровья, к играм, игрушкам, материалам, пособиям, обеспечивающим все основные виды детской активности;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исправность и сохранность материалов и оборудования.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992888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alt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предметно-пространственной среды предполагает соответствие всех ее элементов требованиям по обеспечению надежности и безопасности их использования.</a:t>
            </a:r>
          </a:p>
          <a:p>
            <a:pPr>
              <a:lnSpc>
                <a:spcPct val="130000"/>
              </a:lnSpc>
            </a:pPr>
            <a:r>
              <a:rPr lang="ru-RU" alt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Организация самостоятельно определяет средства обучения, в том числе технические, соответствующие материалы (в том числе расходные), игровое, спортивное, оздоровительное оборудование, инвентарь, необходимые для реализации Программы.</a:t>
            </a:r>
            <a:endParaRPr lang="ru-RU" alt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theme/theme1.xml><?xml version="1.0" encoding="utf-8"?>
<a:theme xmlns:a="http://schemas.openxmlformats.org/drawingml/2006/main" name="Тема Office">
  <a:themeElements>
    <a:clrScheme name="Другая 40">
      <a:dk1>
        <a:srgbClr val="7030A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1264</Words>
  <Application>Microsoft Office PowerPoint</Application>
  <PresentationFormat>Экран (4:3)</PresentationFormat>
  <Paragraphs>112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Предметно-развивающая среда  в соответствии  с ФГОС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RePack by SPecialiST</cp:lastModifiedBy>
  <cp:revision>112</cp:revision>
  <dcterms:created xsi:type="dcterms:W3CDTF">2011-07-11T16:21:29Z</dcterms:created>
  <dcterms:modified xsi:type="dcterms:W3CDTF">2015-12-13T20:19:21Z</dcterms:modified>
</cp:coreProperties>
</file>